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47ebf5cf22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347ebf5cf22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35fd80e34f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35fd80e34f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5fd80e34fc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5fd80e34fc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5fd80e34fc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35fd80e34fc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48313eed6d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48313eed6d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348313eed6d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348313eed6d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5bb36dd675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35bb36dd675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48313eed6d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48313eed6d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35f989f2d3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35f989f2d3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35f989f2d33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35f989f2d33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47ebf5cf2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47ebf5cf2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35f989f2d33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35f989f2d33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35f989f2d33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35f989f2d33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5f989f2d33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35f989f2d33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35f989f2d33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35f989f2d33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5f989f2d33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35f989f2d33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348313eed6d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348313eed6d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48313eed6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348313eed6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48313eed6d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48313eed6d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348313eed6d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348313eed6d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48313eed6d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348313eed6d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48313eed6d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348313eed6d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48313eed6d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48313eed6d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48313eed6d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48313eed6d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2.png"/><Relationship Id="rId4" Type="http://schemas.openxmlformats.org/officeDocument/2006/relationships/image" Target="../media/image2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u="sng">
                <a:solidFill>
                  <a:srgbClr val="3C78D8"/>
                </a:solidFill>
              </a:rPr>
              <a:t>Revue Projet COVACIEL</a:t>
            </a:r>
            <a:endParaRPr b="1" u="sng">
              <a:solidFill>
                <a:srgbClr val="3C78D8"/>
              </a:solidFill>
            </a:endParaRPr>
          </a:p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2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500" u="sng">
                <a:solidFill>
                  <a:srgbClr val="3C78D8"/>
                </a:solidFill>
              </a:rPr>
              <a:t>Classe au </a:t>
            </a:r>
            <a:r>
              <a:rPr b="1" lang="fr" sz="2500" u="sng">
                <a:solidFill>
                  <a:srgbClr val="3C78D8"/>
                </a:solidFill>
              </a:rPr>
              <a:t>format</a:t>
            </a:r>
            <a:r>
              <a:rPr b="1" lang="fr" sz="2500" u="sng">
                <a:solidFill>
                  <a:srgbClr val="3C78D8"/>
                </a:solidFill>
              </a:rPr>
              <a:t> UML</a:t>
            </a:r>
            <a:endParaRPr b="1" sz="2500" u="sng">
              <a:solidFill>
                <a:srgbClr val="3C78D8"/>
              </a:solidFill>
            </a:endParaRPr>
          </a:p>
        </p:txBody>
      </p:sp>
      <p:pic>
        <p:nvPicPr>
          <p:cNvPr id="118" name="Google Shape;11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56551" y="1927188"/>
            <a:ext cx="2333625" cy="1905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120" name="Google Shape;120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9825" y="583800"/>
            <a:ext cx="4132176" cy="459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126" name="Google Shape;12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0200" y="1033463"/>
            <a:ext cx="5943600" cy="3076575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3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500" u="sng">
                <a:solidFill>
                  <a:srgbClr val="3C78D8"/>
                </a:solidFill>
              </a:rPr>
              <a:t>Déploiement a</a:t>
            </a:r>
            <a:r>
              <a:rPr b="1" lang="fr" sz="2500" u="sng">
                <a:solidFill>
                  <a:srgbClr val="3C78D8"/>
                </a:solidFill>
              </a:rPr>
              <a:t>u format UML</a:t>
            </a:r>
            <a:endParaRPr b="1" sz="2500" u="sng">
              <a:solidFill>
                <a:srgbClr val="3C78D8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133" name="Google Shape;13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7850" y="471475"/>
            <a:ext cx="5248275" cy="4200525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4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500" u="sng">
                <a:solidFill>
                  <a:srgbClr val="3C78D8"/>
                </a:solidFill>
              </a:rPr>
              <a:t>Cas d’utilisation au format UML</a:t>
            </a:r>
            <a:endParaRPr b="1" sz="2500" u="sng">
              <a:solidFill>
                <a:srgbClr val="3C78D8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140" name="Google Shape;14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3312" y="572700"/>
            <a:ext cx="4217376" cy="4467425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5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500" u="sng">
                <a:solidFill>
                  <a:srgbClr val="3C78D8"/>
                </a:solidFill>
              </a:rPr>
              <a:t>Séquence au</a:t>
            </a:r>
            <a:r>
              <a:rPr b="1" lang="fr" sz="2500" u="sng">
                <a:solidFill>
                  <a:srgbClr val="3C78D8"/>
                </a:solidFill>
              </a:rPr>
              <a:t> format UML</a:t>
            </a:r>
            <a:endParaRPr b="1" sz="2500" u="sng">
              <a:solidFill>
                <a:srgbClr val="3C78D8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fr" sz="2500" u="sng">
                <a:solidFill>
                  <a:srgbClr val="3C78D8"/>
                </a:solidFill>
              </a:rPr>
              <a:t>Pilote classe</a:t>
            </a:r>
            <a:endParaRPr b="1" sz="2500" u="sng">
              <a:solidFill>
                <a:srgbClr val="3C78D8"/>
              </a:solidFill>
            </a:endParaRPr>
          </a:p>
        </p:txBody>
      </p:sp>
      <p:pic>
        <p:nvPicPr>
          <p:cNvPr id="147" name="Google Shape;14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5813" y="1157088"/>
            <a:ext cx="7572375" cy="188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4400" y="3116813"/>
            <a:ext cx="7515225" cy="150495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fr" sz="2500" u="sng">
                <a:solidFill>
                  <a:srgbClr val="3C78D8"/>
                </a:solidFill>
              </a:rPr>
              <a:t>Méthode de </a:t>
            </a:r>
            <a:r>
              <a:rPr b="1" lang="fr" sz="2500" u="sng">
                <a:solidFill>
                  <a:srgbClr val="3C78D8"/>
                </a:solidFill>
              </a:rPr>
              <a:t>génération</a:t>
            </a:r>
            <a:r>
              <a:rPr b="1" lang="fr" sz="2500" u="sng">
                <a:solidFill>
                  <a:srgbClr val="3C78D8"/>
                </a:solidFill>
              </a:rPr>
              <a:t> PWM</a:t>
            </a:r>
            <a:endParaRPr b="1" sz="2500" u="sng">
              <a:solidFill>
                <a:srgbClr val="3C78D8"/>
              </a:solidFill>
            </a:endParaRPr>
          </a:p>
        </p:txBody>
      </p:sp>
      <p:pic>
        <p:nvPicPr>
          <p:cNvPr id="155" name="Google Shape;15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963" y="1017725"/>
            <a:ext cx="4930072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7300" y="1390650"/>
            <a:ext cx="6629400" cy="236220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9"/>
          <p:cNvSpPr txBox="1"/>
          <p:nvPr>
            <p:ph type="title"/>
          </p:nvPr>
        </p:nvSpPr>
        <p:spPr>
          <a:xfrm>
            <a:off x="311700" y="2098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fr" sz="2500" u="sng">
                <a:solidFill>
                  <a:srgbClr val="3C78D8"/>
                </a:solidFill>
              </a:rPr>
              <a:t>Problème</a:t>
            </a:r>
            <a:r>
              <a:rPr b="1" lang="fr" sz="2500" u="sng">
                <a:solidFill>
                  <a:srgbClr val="3C78D8"/>
                </a:solidFill>
              </a:rPr>
              <a:t> Actuel</a:t>
            </a:r>
            <a:endParaRPr b="1" sz="2500" u="sng">
              <a:solidFill>
                <a:srgbClr val="3C78D8"/>
              </a:solidFill>
            </a:endParaRPr>
          </a:p>
        </p:txBody>
      </p:sp>
      <p:pic>
        <p:nvPicPr>
          <p:cNvPr id="168" name="Google Shape;16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1499" y="782550"/>
            <a:ext cx="6741013" cy="4360950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75" name="Google Shape;175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fr" sz="2500" u="sng">
                <a:solidFill>
                  <a:srgbClr val="3C78D8"/>
                </a:solidFill>
              </a:rPr>
              <a:t>Révision des méthodes</a:t>
            </a:r>
            <a:endParaRPr b="1" sz="2500" u="sng">
              <a:solidFill>
                <a:srgbClr val="3C78D8"/>
              </a:solidFill>
            </a:endParaRPr>
          </a:p>
        </p:txBody>
      </p:sp>
      <p:pic>
        <p:nvPicPr>
          <p:cNvPr id="176" name="Google Shape;17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6863" y="1017725"/>
            <a:ext cx="5970274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182" name="Google Shape;18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6350" y="595300"/>
            <a:ext cx="6591300" cy="3952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idx="1" type="body"/>
          </p:nvPr>
        </p:nvSpPr>
        <p:spPr>
          <a:xfrm>
            <a:off x="311700" y="1152475"/>
            <a:ext cx="4798200" cy="25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fr">
                <a:solidFill>
                  <a:schemeClr val="dk1"/>
                </a:solidFill>
              </a:rPr>
              <a:t>Présentation projet</a:t>
            </a:r>
            <a:endParaRPr>
              <a:solidFill>
                <a:schemeClr val="dk1"/>
              </a:solidFill>
            </a:endParaRPr>
          </a:p>
          <a:p>
            <a:pPr indent="-3429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fr">
                <a:solidFill>
                  <a:schemeClr val="dk1"/>
                </a:solidFill>
              </a:rPr>
              <a:t>Analyse des classes</a:t>
            </a:r>
            <a:endParaRPr>
              <a:solidFill>
                <a:schemeClr val="dk1"/>
              </a:solidFill>
            </a:endParaRPr>
          </a:p>
          <a:p>
            <a:pPr indent="-3429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fr">
                <a:solidFill>
                  <a:schemeClr val="dk1"/>
                </a:solidFill>
              </a:rPr>
              <a:t>Langage</a:t>
            </a:r>
            <a:r>
              <a:rPr lang="fr">
                <a:solidFill>
                  <a:schemeClr val="dk1"/>
                </a:solidFill>
              </a:rPr>
              <a:t> et version utilisé</a:t>
            </a:r>
            <a:endParaRPr>
              <a:solidFill>
                <a:schemeClr val="dk1"/>
              </a:solidFill>
            </a:endParaRPr>
          </a:p>
          <a:p>
            <a:pPr indent="-3429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fr">
                <a:solidFill>
                  <a:schemeClr val="dk1"/>
                </a:solidFill>
              </a:rPr>
              <a:t>Problématique physique </a:t>
            </a:r>
            <a:endParaRPr>
              <a:solidFill>
                <a:schemeClr val="dk1"/>
              </a:solidFill>
            </a:endParaRPr>
          </a:p>
          <a:p>
            <a:pPr indent="-3429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fr">
                <a:solidFill>
                  <a:schemeClr val="dk1"/>
                </a:solidFill>
              </a:rPr>
              <a:t>Diagramme au format UML</a:t>
            </a:r>
            <a:endParaRPr>
              <a:solidFill>
                <a:schemeClr val="dk1"/>
              </a:solidFill>
            </a:endParaRPr>
          </a:p>
          <a:p>
            <a:pPr indent="-3429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fr">
                <a:solidFill>
                  <a:schemeClr val="dk1"/>
                </a:solidFill>
              </a:rPr>
              <a:t>Problème Actuel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500" u="sng">
                <a:solidFill>
                  <a:srgbClr val="3C78D8"/>
                </a:solidFill>
              </a:rPr>
              <a:t>Sommaire</a:t>
            </a:r>
            <a:endParaRPr u="sng"/>
          </a:p>
        </p:txBody>
      </p:sp>
      <p:sp>
        <p:nvSpPr>
          <p:cNvPr id="62" name="Google Shape;62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188" name="Google Shape;18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64038" y="1369353"/>
            <a:ext cx="4015925" cy="2404800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fr" sz="2500" u="sng">
                <a:solidFill>
                  <a:srgbClr val="3C78D8"/>
                </a:solidFill>
              </a:rPr>
              <a:t>Utilité</a:t>
            </a:r>
            <a:r>
              <a:rPr b="1" lang="fr" sz="2500" u="sng">
                <a:solidFill>
                  <a:srgbClr val="3C78D8"/>
                </a:solidFill>
              </a:rPr>
              <a:t> d’un PID</a:t>
            </a:r>
            <a:endParaRPr b="1" sz="2500" u="sng">
              <a:solidFill>
                <a:srgbClr val="3C78D8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195" name="Google Shape;19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7299" y="1143749"/>
            <a:ext cx="4769400" cy="285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33"/>
          <p:cNvSpPr txBox="1"/>
          <p:nvPr>
            <p:ph type="title"/>
          </p:nvPr>
        </p:nvSpPr>
        <p:spPr>
          <a:xfrm>
            <a:off x="490725" y="2275200"/>
            <a:ext cx="810000" cy="5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fr" sz="2500">
                <a:solidFill>
                  <a:srgbClr val="FF0000"/>
                </a:solidFill>
              </a:rPr>
              <a:t>P</a:t>
            </a:r>
            <a:endParaRPr b="1" sz="25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202" name="Google Shape;20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7438" y="1227663"/>
            <a:ext cx="4489125" cy="2688175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34"/>
          <p:cNvSpPr txBox="1"/>
          <p:nvPr>
            <p:ph type="title"/>
          </p:nvPr>
        </p:nvSpPr>
        <p:spPr>
          <a:xfrm>
            <a:off x="490725" y="2275200"/>
            <a:ext cx="810000" cy="5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fr" sz="2500">
                <a:solidFill>
                  <a:srgbClr val="FF0000"/>
                </a:solidFill>
              </a:rPr>
              <a:t>P </a:t>
            </a:r>
            <a:r>
              <a:rPr b="1" lang="fr" sz="2500">
                <a:solidFill>
                  <a:srgbClr val="00FF00"/>
                </a:solidFill>
              </a:rPr>
              <a:t>I</a:t>
            </a:r>
            <a:endParaRPr b="1" sz="2500">
              <a:solidFill>
                <a:srgbClr val="00FF00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209" name="Google Shape;209;p35"/>
          <p:cNvSpPr txBox="1"/>
          <p:nvPr>
            <p:ph type="title"/>
          </p:nvPr>
        </p:nvSpPr>
        <p:spPr>
          <a:xfrm>
            <a:off x="490725" y="2275200"/>
            <a:ext cx="810000" cy="5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fr" sz="2500">
                <a:solidFill>
                  <a:srgbClr val="FF0000"/>
                </a:solidFill>
              </a:rPr>
              <a:t>P </a:t>
            </a:r>
            <a:r>
              <a:rPr b="1" lang="fr" sz="2500">
                <a:solidFill>
                  <a:schemeClr val="accent1"/>
                </a:solidFill>
              </a:rPr>
              <a:t>D</a:t>
            </a:r>
            <a:endParaRPr b="1" sz="2500">
              <a:solidFill>
                <a:schemeClr val="accent1"/>
              </a:solidFill>
            </a:endParaRPr>
          </a:p>
        </p:txBody>
      </p:sp>
      <p:pic>
        <p:nvPicPr>
          <p:cNvPr id="210" name="Google Shape;21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16718" y="1192713"/>
            <a:ext cx="4710575" cy="2758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216" name="Google Shape;21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8325" y="1824038"/>
            <a:ext cx="5467350" cy="1495425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fr" sz="2500" u="sng">
                <a:solidFill>
                  <a:srgbClr val="3C78D8"/>
                </a:solidFill>
              </a:rPr>
              <a:t>Méthode du calcule P</a:t>
            </a:r>
            <a:endParaRPr b="1" sz="2500" u="sng">
              <a:solidFill>
                <a:srgbClr val="3C78D8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7"/>
          <p:cNvSpPr txBox="1"/>
          <p:nvPr>
            <p:ph type="title"/>
          </p:nvPr>
        </p:nvSpPr>
        <p:spPr>
          <a:xfrm>
            <a:off x="0" y="2053650"/>
            <a:ext cx="9144000" cy="103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fr" sz="5200" u="sng">
                <a:solidFill>
                  <a:srgbClr val="3C78D8"/>
                </a:solidFill>
              </a:rPr>
              <a:t>Conclusion</a:t>
            </a:r>
            <a:endParaRPr b="1" sz="5200" u="sng">
              <a:solidFill>
                <a:srgbClr val="3C78D8"/>
              </a:solidFill>
            </a:endParaRPr>
          </a:p>
        </p:txBody>
      </p:sp>
      <p:sp>
        <p:nvSpPr>
          <p:cNvPr id="223" name="Google Shape;223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500" u="sng">
                <a:solidFill>
                  <a:srgbClr val="3C78D8"/>
                </a:solidFill>
              </a:rPr>
              <a:t>P</a:t>
            </a:r>
            <a:r>
              <a:rPr b="1" lang="fr" sz="2500" u="sng">
                <a:solidFill>
                  <a:srgbClr val="3C78D8"/>
                </a:solidFill>
              </a:rPr>
              <a:t>résentation projet</a:t>
            </a:r>
            <a:endParaRPr b="1" sz="2500" u="sng">
              <a:solidFill>
                <a:srgbClr val="3C78D8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8" name="Google Shape;6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9106" y="1086100"/>
            <a:ext cx="2533494" cy="336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5" title="IMG_2146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5525" y="1086100"/>
            <a:ext cx="4487327" cy="3365499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fr" sz="2500" u="sng">
                <a:solidFill>
                  <a:srgbClr val="3C78D8"/>
                </a:solidFill>
              </a:rPr>
              <a:t>Expression des besoins</a:t>
            </a:r>
            <a:endParaRPr b="1" sz="2500"/>
          </a:p>
        </p:txBody>
      </p:sp>
      <p:sp>
        <p:nvSpPr>
          <p:cNvPr id="76" name="Google Shape;76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chemeClr val="dk1"/>
                </a:solidFill>
              </a:rPr>
              <a:t>Objectifs</a:t>
            </a:r>
            <a:endParaRPr b="1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fr">
                <a:solidFill>
                  <a:schemeClr val="dk1"/>
                </a:solidFill>
              </a:rPr>
              <a:t>Navigation autonome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fr">
                <a:solidFill>
                  <a:schemeClr val="dk1"/>
                </a:solidFill>
              </a:rPr>
              <a:t>Détection et évitement des obstacles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fr">
                <a:solidFill>
                  <a:schemeClr val="dk1"/>
                </a:solidFill>
              </a:rPr>
              <a:t>Interaction avec </a:t>
            </a:r>
            <a:r>
              <a:rPr lang="fr">
                <a:solidFill>
                  <a:schemeClr val="dk1"/>
                </a:solidFill>
              </a:rPr>
              <a:t>l'environnement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</a:rPr>
              <a:t>Besoins Fonctionnels et techniques: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fr" sz="1500">
                <a:solidFill>
                  <a:schemeClr val="dk1"/>
                </a:solidFill>
              </a:rPr>
              <a:t>Matériel</a:t>
            </a:r>
            <a:r>
              <a:rPr lang="fr" sz="1500">
                <a:solidFill>
                  <a:schemeClr val="dk1"/>
                </a:solidFill>
              </a:rPr>
              <a:t>: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fr" sz="1500" u="sng">
                <a:solidFill>
                  <a:schemeClr val="dk1"/>
                </a:solidFill>
              </a:rPr>
              <a:t>Unité de traitement:</a:t>
            </a:r>
            <a:r>
              <a:rPr lang="fr" sz="1500">
                <a:solidFill>
                  <a:schemeClr val="dk1"/>
                </a:solidFill>
              </a:rPr>
              <a:t> Rasberry Pi4 (4GB RAM), Carte microSD 32GB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fr" sz="1500" u="sng">
                <a:solidFill>
                  <a:schemeClr val="dk1"/>
                </a:solidFill>
              </a:rPr>
              <a:t>Capteur</a:t>
            </a:r>
            <a:r>
              <a:rPr lang="fr" sz="1500">
                <a:solidFill>
                  <a:schemeClr val="dk1"/>
                </a:solidFill>
              </a:rPr>
              <a:t> : Caméra Rasberry Pi v2, Lidar RPlidar LD06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fr" sz="1500" u="sng">
                <a:solidFill>
                  <a:schemeClr val="dk1"/>
                </a:solidFill>
              </a:rPr>
              <a:t>System d’exploitation</a:t>
            </a:r>
            <a:r>
              <a:rPr lang="fr" sz="1500">
                <a:solidFill>
                  <a:schemeClr val="dk1"/>
                </a:solidFill>
              </a:rPr>
              <a:t> : Rasberry Pi OS (64-bit)</a:t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77" name="Google Shape;77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fr" sz="2500" u="sng">
                <a:solidFill>
                  <a:srgbClr val="3C78D8"/>
                </a:solidFill>
              </a:rPr>
              <a:t>Répartition des tâches</a:t>
            </a:r>
            <a:endParaRPr b="1" sz="2500" u="sng">
              <a:solidFill>
                <a:srgbClr val="3C78D8"/>
              </a:solidFill>
            </a:endParaRPr>
          </a:p>
        </p:txBody>
      </p:sp>
      <p:pic>
        <p:nvPicPr>
          <p:cNvPr id="83" name="Google Shape;8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17725"/>
            <a:ext cx="9144000" cy="3739086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fr" sz="2500" u="sng">
                <a:solidFill>
                  <a:srgbClr val="3C78D8"/>
                </a:solidFill>
              </a:rPr>
              <a:t>Langage</a:t>
            </a:r>
            <a:r>
              <a:rPr b="1" lang="fr" sz="2500" u="sng">
                <a:solidFill>
                  <a:srgbClr val="3C78D8"/>
                </a:solidFill>
              </a:rPr>
              <a:t> et version</a:t>
            </a:r>
            <a:endParaRPr b="1" sz="2500" u="sng">
              <a:solidFill>
                <a:srgbClr val="3C78D8"/>
              </a:solidFill>
            </a:endParaRPr>
          </a:p>
        </p:txBody>
      </p:sp>
      <p:pic>
        <p:nvPicPr>
          <p:cNvPr id="90" name="Google Shape;9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61766" y="1266613"/>
            <a:ext cx="2620475" cy="2610275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500" u="sng">
                <a:solidFill>
                  <a:srgbClr val="3C78D8"/>
                </a:solidFill>
              </a:rPr>
              <a:t>Présentation Moteur</a:t>
            </a:r>
            <a:endParaRPr sz="2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</p:txBody>
      </p:sp>
      <p:pic>
        <p:nvPicPr>
          <p:cNvPr id="97" name="Google Shape;9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5425" y="1020900"/>
            <a:ext cx="4553125" cy="310170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fr" sz="2500" u="sng">
                <a:solidFill>
                  <a:srgbClr val="3C78D8"/>
                </a:solidFill>
              </a:rPr>
              <a:t>P</a:t>
            </a:r>
            <a:r>
              <a:rPr b="1" lang="fr" sz="2500" u="sng">
                <a:solidFill>
                  <a:srgbClr val="3C78D8"/>
                </a:solidFill>
              </a:rPr>
              <a:t>roblématique physique</a:t>
            </a:r>
            <a:endParaRPr b="1" sz="2500" u="sng">
              <a:solidFill>
                <a:srgbClr val="3C78D8"/>
              </a:solidFill>
            </a:endParaRPr>
          </a:p>
        </p:txBody>
      </p:sp>
      <p:sp>
        <p:nvSpPr>
          <p:cNvPr id="104" name="Google Shape;104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>
                <a:solidFill>
                  <a:schemeClr val="dk1"/>
                </a:solidFill>
              </a:rPr>
              <a:t>Spasme de vitesses </a:t>
            </a:r>
            <a:r>
              <a:rPr lang="fr">
                <a:solidFill>
                  <a:schemeClr val="dk1"/>
                </a:solidFill>
              </a:rPr>
              <a:t>: </a:t>
            </a:r>
            <a:r>
              <a:rPr lang="fr">
                <a:solidFill>
                  <a:schemeClr val="dk1"/>
                </a:solidFill>
              </a:rPr>
              <a:t>Augmentation</a:t>
            </a:r>
            <a:r>
              <a:rPr lang="fr">
                <a:solidFill>
                  <a:schemeClr val="dk1"/>
                </a:solidFill>
              </a:rPr>
              <a:t> et diminution soudaine de la vitesse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fr" sz="2000">
                <a:solidFill>
                  <a:schemeClr val="dk1"/>
                </a:solidFill>
              </a:rPr>
              <a:t>Inertie du moteur</a:t>
            </a:r>
            <a:r>
              <a:rPr lang="fr">
                <a:solidFill>
                  <a:schemeClr val="dk1"/>
                </a:solidFill>
              </a:rPr>
              <a:t> : changement </a:t>
            </a:r>
            <a:r>
              <a:rPr lang="fr">
                <a:solidFill>
                  <a:schemeClr val="dk1"/>
                </a:solidFill>
              </a:rPr>
              <a:t>brutal du rapport </a:t>
            </a:r>
            <a:r>
              <a:rPr lang="fr">
                <a:solidFill>
                  <a:schemeClr val="dk1"/>
                </a:solidFill>
              </a:rPr>
              <a:t>cyclique, le moteur n’a pas le temps d’atteindre progressivement sa nouvelle vitesse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05" name="Google Shape;105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fr" sz="2500" u="sng">
                <a:solidFill>
                  <a:srgbClr val="3C78D8"/>
                </a:solidFill>
              </a:rPr>
              <a:t>Solution</a:t>
            </a:r>
            <a:endParaRPr sz="2500"/>
          </a:p>
        </p:txBody>
      </p:sp>
      <p:sp>
        <p:nvSpPr>
          <p:cNvPr id="111" name="Google Shape;111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chemeClr val="dk1"/>
                </a:solidFill>
              </a:rPr>
              <a:t>Vérification</a:t>
            </a:r>
            <a:r>
              <a:rPr b="1" lang="fr">
                <a:solidFill>
                  <a:schemeClr val="dk1"/>
                </a:solidFill>
              </a:rPr>
              <a:t> du </a:t>
            </a:r>
            <a:r>
              <a:rPr b="1" lang="fr">
                <a:solidFill>
                  <a:schemeClr val="dk1"/>
                </a:solidFill>
              </a:rPr>
              <a:t>câblage</a:t>
            </a:r>
            <a:r>
              <a:rPr b="1" lang="fr">
                <a:solidFill>
                  <a:schemeClr val="dk1"/>
                </a:solidFill>
              </a:rPr>
              <a:t> </a:t>
            </a:r>
            <a:r>
              <a:rPr lang="fr">
                <a:solidFill>
                  <a:schemeClr val="dk1"/>
                </a:solidFill>
              </a:rPr>
              <a:t>: souder les </a:t>
            </a:r>
            <a:r>
              <a:rPr lang="fr">
                <a:solidFill>
                  <a:schemeClr val="dk1"/>
                </a:solidFill>
              </a:rPr>
              <a:t>câbles.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fr">
                <a:solidFill>
                  <a:schemeClr val="dk1"/>
                </a:solidFill>
              </a:rPr>
              <a:t>Mise en thread </a:t>
            </a:r>
            <a:r>
              <a:rPr lang="fr">
                <a:solidFill>
                  <a:schemeClr val="dk1"/>
                </a:solidFill>
              </a:rPr>
              <a:t>: Réduire</a:t>
            </a:r>
            <a:r>
              <a:rPr lang="fr">
                <a:solidFill>
                  <a:schemeClr val="dk1"/>
                </a:solidFill>
              </a:rPr>
              <a:t> les sources</a:t>
            </a:r>
            <a:r>
              <a:rPr lang="fr">
                <a:solidFill>
                  <a:schemeClr val="dk1"/>
                </a:solidFill>
              </a:rPr>
              <a:t> potentielles d'interférences logiciel.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2" name="Google Shape;112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